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48"/>
    <p:restoredTop sz="94740"/>
  </p:normalViewPr>
  <p:slideViewPr>
    <p:cSldViewPr snapToGrid="0" snapToObjects="1">
      <p:cViewPr varScale="1">
        <p:scale>
          <a:sx n="117" d="100"/>
          <a:sy n="117" d="100"/>
        </p:scale>
        <p:origin x="20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EFA6A7-A0C1-FC40-AF79-FBA3F47FAA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30E023-CCCA-4944-AB38-63004DD977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5EAD50-B2D1-5748-BD12-6E93B3A541AF}" type="datetimeFigureOut">
              <a:rPr lang="en-US" smtClean="0"/>
              <a:t>1/31/19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38DF7A-E533-8745-874E-CF2F170AC4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3F949-26C0-0141-BEAE-337A1449D4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932FA-781D-614F-9310-FFCDBDE8E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913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1/31/19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FB7A-F12B-CD4D-8559-650F4868E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CBB88-B56E-EA42-A61B-D3AB7F012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696A1-F8B2-954E-A5DA-2331840D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1/31/19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7D1E7E-83ED-BD4B-A5AF-D8AC09D68B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0CB5C-B84A-514A-A5A0-C5AC9E73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74622-2C96-C042-83BF-1A726042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7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D0108-3981-1549-A4CB-4D0FE6FD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E5A093-2AD2-9349-B50A-B7B88209B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4A06B-5DBB-424F-86C1-EE1F0C6A2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3209C-1F52-C646-8EE1-58E8EB85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2EF7B-DC76-6F4E-8772-BDFDBF4B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02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0C42BC-E1BF-794A-BEEC-437117636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C45AD-B77B-694D-92CA-D4FA914DE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149C7-B7AF-EE43-98CF-1D7CBDC4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26FA7-F97E-754E-B4CA-D37F6E57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E1139-0060-E346-9F3F-28F3A527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83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03A6-7D46-8F41-8AFA-F2DCEB5B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B9CE8-C78D-C445-BCD6-A816A89C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F461B-9225-E941-B67E-F1CFC15D2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F1779-EEC5-F146-A237-56494528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DC0FB-2EE9-7F42-B0DF-CFF627C9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90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6AC19-07B6-0644-A04B-3160E528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01923-58A4-F843-9053-52A8CD13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7314D-7828-F741-9D95-55EC91A61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0851-13E6-424D-9C2E-1FAE4644C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D49C9-EC39-7F42-A3C5-326D1EF2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5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A3E1F-D8B9-BF42-8A66-0B4BB621D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F2411-0A6B-CE40-888E-DF6851057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D581-7115-1543-BEFA-9BDA990CC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641F9-C3D3-084B-B988-17CA1EABF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4858C-8C04-8743-B0F9-F0067798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61CAC-0734-F24D-9D05-BAA72489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9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1E6B-81D0-B64C-A830-30B6E408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405A4-EAA4-5447-AAB9-39AC9B0B5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A46CB-5940-1340-AE42-99C42BBA8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BB1F0-6F50-BD42-93D9-BCBB5339B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6D6CE6-9799-C543-AE82-CE9E9ED9B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E3C5AE-6923-5E44-AA54-47980E12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FB1E3-6828-E94D-AAA8-F7B62449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1DD239-2AB5-E34B-9A56-32C9F61E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98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57B6-4625-2149-BB04-01245493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67FAF0-5A46-1542-A59B-4155824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1CD37-7AB8-114F-B8A6-41195402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264D7-8895-EE45-9658-C5FF8F42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0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8BB7FA-2258-C64B-9A1D-81683476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7C2AD0-8E67-9E4C-A046-98757BA7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EE54A-96EF-5D44-ABA5-5EDA7C0F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8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CAFB7-F9F1-984C-8249-31FF41D0C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2E12F-F459-C348-A8E3-36E8F0A40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9425A-00AD-904F-AB89-EDD4C258B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D3BF2-FBC9-5649-9190-E1C778FEB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4A4D89-3A9B-2B45-87F5-3F690713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7A05E-3521-3141-96F8-AC86CB2F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5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E5D8-D804-C44E-9873-BF2EF3C2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226E2-A399-FD45-ACF1-DBE31FCC2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32876-E772-7942-AF60-F9248CEB9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69457-B63D-0B4C-BD6B-44AC10E7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CAADF-CF61-2C42-B5B5-FB24616F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66FA6-0481-E74C-B020-CE2EC5AD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9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2DEF36-CDDB-4C49-A6CD-A99D898F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B4B30-356C-9846-B509-AC7C68F5C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B3BF9-B9A0-8240-889B-D82F503CE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03E69-EC06-8B44-9E5D-DAAB988B5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6A4C2-258B-1E46-850A-BA76C2CB7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6D4DA-1395-A54D-AB1D-F496808E620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8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 err="1"/>
              <a:t>Anomly</a:t>
            </a:r>
            <a:r>
              <a:rPr lang="en-US" b="1" dirty="0"/>
              <a:t> detection with isolation forests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Which elements are few and different?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FC6DE5-0AB1-C14B-ACDC-3E2AE7F8F351}"/>
              </a:ext>
            </a:extLst>
          </p:cNvPr>
          <p:cNvSpPr/>
          <p:nvPr/>
        </p:nvSpPr>
        <p:spPr>
          <a:xfrm>
            <a:off x="1523999" y="5054378"/>
            <a:ext cx="74131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Project link:</a:t>
            </a: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parrt</a:t>
            </a:r>
            <a:r>
              <a:rPr lang="en-US" dirty="0"/>
              <a:t>/msds689/blob/master/projects/</a:t>
            </a:r>
            <a:r>
              <a:rPr lang="en-US" dirty="0" err="1"/>
              <a:t>iforest</a:t>
            </a:r>
            <a:r>
              <a:rPr lang="en-US" dirty="0"/>
              <a:t>/</a:t>
            </a:r>
            <a:r>
              <a:rPr lang="en-US" dirty="0" err="1"/>
              <a:t>iforest.md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66434-72D7-7E45-9C97-2BC070628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path length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2359A-AEB8-D240-949A-B7DF8D0F4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Recursively count levels,</a:t>
            </a:r>
            <a:br>
              <a:rPr lang="en-US" dirty="0"/>
            </a:br>
            <a:r>
              <a:rPr lang="en-US" i="1" dirty="0"/>
              <a:t>e</a:t>
            </a:r>
            <a:r>
              <a:rPr lang="en-US" dirty="0"/>
              <a:t>, to node containing </a:t>
            </a:r>
            <a:r>
              <a:rPr lang="en-US" i="1" dirty="0"/>
              <a:t>x</a:t>
            </a:r>
          </a:p>
          <a:p>
            <a:r>
              <a:rPr lang="en-US" dirty="0"/>
              <a:t>If |X|&gt;1 for leaf, we need</a:t>
            </a:r>
            <a:br>
              <a:rPr lang="en-US"/>
            </a:br>
            <a:r>
              <a:rPr lang="en-US"/>
              <a:t>to estimate </a:t>
            </a:r>
            <a:r>
              <a:rPr lang="en-US" dirty="0"/>
              <a:t>depth using</a:t>
            </a:r>
            <a:br>
              <a:rPr lang="en-US" dirty="0"/>
            </a:br>
            <a:r>
              <a:rPr lang="en-US" dirty="0"/>
              <a:t>c(|X|) for samples X</a:t>
            </a:r>
            <a:br>
              <a:rPr lang="en-US" dirty="0"/>
            </a:br>
            <a:r>
              <a:rPr lang="en-US" dirty="0"/>
              <a:t>in leaf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D7F7D-4FA1-704A-AEC3-B5C15AA9E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779" y="1740694"/>
            <a:ext cx="65405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08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5EBC6-4BD2-BC44-A1AC-AF91420A6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01" y="365125"/>
            <a:ext cx="10847799" cy="1325563"/>
          </a:xfrm>
        </p:spPr>
        <p:txBody>
          <a:bodyPr/>
          <a:lstStyle/>
          <a:p>
            <a:r>
              <a:rPr lang="en-US" dirty="0"/>
              <a:t>Anomaly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6806C-58D4-C149-BBDA-6F730B8C6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001" y="1805076"/>
            <a:ext cx="11155167" cy="4351338"/>
          </a:xfrm>
        </p:spPr>
        <p:txBody>
          <a:bodyPr/>
          <a:lstStyle/>
          <a:p>
            <a:r>
              <a:rPr lang="en-US" dirty="0"/>
              <a:t>Applications include detecting network attacks, financial fraud, unusual changes in stock prices or other </a:t>
            </a:r>
            <a:r>
              <a:rPr lang="en-US" dirty="0" err="1"/>
              <a:t>timeseries</a:t>
            </a:r>
            <a:r>
              <a:rPr lang="en-US" dirty="0"/>
              <a:t> / signals</a:t>
            </a:r>
          </a:p>
          <a:p>
            <a:r>
              <a:rPr lang="en-US" dirty="0"/>
              <a:t>Either focus on what’s normal and look for “</a:t>
            </a:r>
            <a:r>
              <a:rPr lang="en-US" dirty="0" err="1"/>
              <a:t>nonnormal</a:t>
            </a:r>
            <a:r>
              <a:rPr lang="en-US" dirty="0"/>
              <a:t>”</a:t>
            </a:r>
            <a:br>
              <a:rPr lang="en-US" dirty="0"/>
            </a:br>
            <a:r>
              <a:rPr lang="en-US" dirty="0"/>
              <a:t>e.g., use kernel density estimates and look for elements &gt; 4 sigma</a:t>
            </a:r>
          </a:p>
          <a:p>
            <a:r>
              <a:rPr lang="en-US" dirty="0"/>
              <a:t>Or, focus on the unusual, which is what isolation forests do</a:t>
            </a:r>
          </a:p>
          <a:p>
            <a:pPr marL="0" indent="0">
              <a:buNone/>
            </a:pPr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290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Random-split isolation in 1D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357" y="1380891"/>
            <a:ext cx="6781230" cy="49835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10DD53-0597-014E-987B-4AF683F9F22B}"/>
              </a:ext>
            </a:extLst>
          </p:cNvPr>
          <p:cNvSpPr txBox="1"/>
          <p:nvPr/>
        </p:nvSpPr>
        <p:spPr>
          <a:xfrm>
            <a:off x="838200" y="1690688"/>
            <a:ext cx="41424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 isolate x takes many</a:t>
            </a:r>
            <a:br>
              <a:rPr lang="en-US" sz="2400" dirty="0"/>
            </a:br>
            <a:r>
              <a:rPr lang="en-US" sz="2400" dirty="0"/>
              <a:t>partitions (splits at a, b, 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leads to path length 3</a:t>
            </a:r>
          </a:p>
        </p:txBody>
      </p:sp>
    </p:spTree>
    <p:extLst>
      <p:ext uri="{BB962C8B-B14F-4D97-AF65-F5344CB8AC3E}">
        <p14:creationId xmlns:p14="http://schemas.microsoft.com/office/powerpoint/2010/main" val="1718583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split on feature w/high kurtosis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018" y="1793429"/>
            <a:ext cx="7811284" cy="267267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873" y="4568840"/>
            <a:ext cx="5163429" cy="12140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4C23A8-5273-D448-8EBF-19E3A326E1F3}"/>
              </a:ext>
            </a:extLst>
          </p:cNvPr>
          <p:cNvSpPr/>
          <p:nvPr/>
        </p:nvSpPr>
        <p:spPr>
          <a:xfrm>
            <a:off x="838200" y="4582575"/>
            <a:ext cx="51030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“Anomalies are more susceptible to isolation and hence have short path lengths.” – Liu </a:t>
            </a:r>
            <a:r>
              <a:rPr lang="en-US" sz="2400" i="1" dirty="0"/>
              <a:t>et al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0814D1-EFC4-9A46-B922-FD1FD0906EF8}"/>
              </a:ext>
            </a:extLst>
          </p:cNvPr>
          <p:cNvSpPr/>
          <p:nvPr/>
        </p:nvSpPr>
        <p:spPr>
          <a:xfrm>
            <a:off x="838200" y="2580306"/>
            <a:ext cx="27863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x has path length 1</a:t>
            </a:r>
          </a:p>
        </p:txBody>
      </p:sp>
    </p:spTree>
    <p:extLst>
      <p:ext uri="{BB962C8B-B14F-4D97-AF65-F5344CB8AC3E}">
        <p14:creationId xmlns:p14="http://schemas.microsoft.com/office/powerpoint/2010/main" val="1822817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25FEE-5C59-BE45-BF0E-D718EA6F6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split isolation in 2D: [X1 X2]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BD14D4-651C-CB4C-B246-A11A3C6AF8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619" y="2065104"/>
            <a:ext cx="2726619" cy="2652927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3CCF210-F767-F340-ACA1-14C31170BFD3}"/>
              </a:ext>
            </a:extLst>
          </p:cNvPr>
          <p:cNvSpPr/>
          <p:nvPr/>
        </p:nvSpPr>
        <p:spPr>
          <a:xfrm>
            <a:off x="71918" y="6311900"/>
            <a:ext cx="89316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Images: http://</a:t>
            </a:r>
            <a:r>
              <a:rPr lang="en-US" sz="1600" dirty="0" err="1"/>
              <a:t>www.ncsa.illinois.edu</a:t>
            </a:r>
            <a:r>
              <a:rPr lang="en-US" sz="1600" dirty="0"/>
              <a:t>/Conferences/LSST18/assets/pdfs/</a:t>
            </a:r>
            <a:r>
              <a:rPr lang="en-US" sz="1600" dirty="0" err="1"/>
              <a:t>hariri_forest.pdf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E0B58F-B435-2C45-B8B4-6EF1FD438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522" y="2065104"/>
            <a:ext cx="2741706" cy="26529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02FB9D-B984-834B-9473-E4B0F1EBD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197" y="2065104"/>
            <a:ext cx="2737416" cy="2657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215680-001A-0D45-B568-15F1859F70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0582" y="2046330"/>
            <a:ext cx="2733095" cy="26904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79AA3A-50DC-C847-A942-6E4C5BEBCB08}"/>
              </a:ext>
            </a:extLst>
          </p:cNvPr>
          <p:cNvSpPr txBox="1"/>
          <p:nvPr/>
        </p:nvSpPr>
        <p:spPr>
          <a:xfrm>
            <a:off x="1721531" y="473680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A0303-D75E-944B-8A45-23EA14ADF291}"/>
              </a:ext>
            </a:extLst>
          </p:cNvPr>
          <p:cNvSpPr txBox="1"/>
          <p:nvPr/>
        </p:nvSpPr>
        <p:spPr>
          <a:xfrm>
            <a:off x="124825" y="309216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DA9DBE-39C7-4B4A-A929-744169CFBE2B}"/>
              </a:ext>
            </a:extLst>
          </p:cNvPr>
          <p:cNvSpPr txBox="1"/>
          <p:nvPr/>
        </p:nvSpPr>
        <p:spPr>
          <a:xfrm>
            <a:off x="4537751" y="473680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9F8DF6-37A0-6B4B-9D6C-B5D5B90F1270}"/>
              </a:ext>
            </a:extLst>
          </p:cNvPr>
          <p:cNvSpPr txBox="1"/>
          <p:nvPr/>
        </p:nvSpPr>
        <p:spPr>
          <a:xfrm>
            <a:off x="7328975" y="473680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98AEA3-EAC8-6E44-85E6-B25B53F76267}"/>
              </a:ext>
            </a:extLst>
          </p:cNvPr>
          <p:cNvSpPr txBox="1"/>
          <p:nvPr/>
        </p:nvSpPr>
        <p:spPr>
          <a:xfrm>
            <a:off x="10203732" y="473680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</p:spTree>
    <p:extLst>
      <p:ext uri="{BB962C8B-B14F-4D97-AF65-F5344CB8AC3E}">
        <p14:creationId xmlns:p14="http://schemas.microsoft.com/office/powerpoint/2010/main" val="2299962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1FF99-4224-574D-8525-09BFBD0DE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 for multimodal</a:t>
            </a:r>
            <a:br>
              <a:rPr lang="en-US" dirty="0"/>
            </a:br>
            <a:r>
              <a:rPr lang="en-US" dirty="0"/>
              <a:t>data too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F7D38E-3BD9-BC4E-BF96-2655DDF9D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9859" y="274227"/>
            <a:ext cx="5388712" cy="5887369"/>
          </a:xfrm>
        </p:spPr>
      </p:pic>
    </p:spTree>
    <p:extLst>
      <p:ext uri="{BB962C8B-B14F-4D97-AF65-F5344CB8AC3E}">
        <p14:creationId xmlns:p14="http://schemas.microsoft.com/office/powerpoint/2010/main" val="1674468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0A7BB-0588-944E-BEE3-FC266EB2D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of isolation trees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18DA29-5E04-F944-8992-F18B5CE2F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2975" y="2396778"/>
            <a:ext cx="3567987" cy="356798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6E5A83-9F00-0148-A3B3-80F11225A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114" y="2396778"/>
            <a:ext cx="3522172" cy="35284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9B8D5AD-C568-494E-B2CF-6EA5AAE9D008}"/>
              </a:ext>
            </a:extLst>
          </p:cNvPr>
          <p:cNvSpPr/>
          <p:nvPr/>
        </p:nvSpPr>
        <p:spPr>
          <a:xfrm>
            <a:off x="120238" y="6357404"/>
            <a:ext cx="53382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Images from Hariri et al: https://</a:t>
            </a:r>
            <a:r>
              <a:rPr lang="en-US" sz="1600" dirty="0" err="1"/>
              <a:t>arxiv.org</a:t>
            </a:r>
            <a:r>
              <a:rPr lang="en-US" sz="1600" dirty="0"/>
              <a:t>/abs/1811.02141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FDA393-5D75-E542-AB06-B34630ED628A}"/>
              </a:ext>
            </a:extLst>
          </p:cNvPr>
          <p:cNvSpPr txBox="1"/>
          <p:nvPr/>
        </p:nvSpPr>
        <p:spPr>
          <a:xfrm>
            <a:off x="7893471" y="5925273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EEA176-3F21-6C41-89F2-4B41C674196F}"/>
              </a:ext>
            </a:extLst>
          </p:cNvPr>
          <p:cNvSpPr txBox="1"/>
          <p:nvPr/>
        </p:nvSpPr>
        <p:spPr>
          <a:xfrm>
            <a:off x="3234072" y="5988072"/>
            <a:ext cx="65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C9A63B-8D49-914A-800B-C259BB651E9D}"/>
              </a:ext>
            </a:extLst>
          </p:cNvPr>
          <p:cNvSpPr txBox="1"/>
          <p:nvPr/>
        </p:nvSpPr>
        <p:spPr>
          <a:xfrm>
            <a:off x="838200" y="1369461"/>
            <a:ext cx="85058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Score for x is inversely related to depth of leaf containing 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Average score across forest to get anomaly score</a:t>
            </a:r>
          </a:p>
        </p:txBody>
      </p:sp>
    </p:spTree>
    <p:extLst>
      <p:ext uri="{BB962C8B-B14F-4D97-AF65-F5344CB8AC3E}">
        <p14:creationId xmlns:p14="http://schemas.microsoft.com/office/powerpoint/2010/main" val="611938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1E6A3-3E39-EF45-B0B6-726A1AFBC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5875"/>
            <a:ext cx="11225935" cy="1325563"/>
          </a:xfrm>
        </p:spPr>
        <p:txBody>
          <a:bodyPr/>
          <a:lstStyle/>
          <a:p>
            <a:r>
              <a:rPr lang="en-US" dirty="0"/>
              <a:t>Scoring: sigmoid on normalized path length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662409-BE77-0C40-A26D-C3A577829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90897" y="1432206"/>
            <a:ext cx="3055625" cy="12387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16796E-238B-EB4B-A6A8-561190F46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285" y="2771747"/>
            <a:ext cx="5290850" cy="14117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0F670B-FDAA-2643-A66B-B532021C01DD}"/>
              </a:ext>
            </a:extLst>
          </p:cNvPr>
          <p:cNvSpPr txBox="1"/>
          <p:nvPr/>
        </p:nvSpPr>
        <p:spPr>
          <a:xfrm>
            <a:off x="7623184" y="4284262"/>
            <a:ext cx="3995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h(</a:t>
            </a:r>
            <a:r>
              <a:rPr lang="en-US" sz="2400" dirty="0" err="1"/>
              <a:t>i</a:t>
            </a:r>
            <a:r>
              <a:rPr lang="en-US" sz="2400" dirty="0"/>
              <a:t>) ~=</a:t>
            </a:r>
            <a:r>
              <a:rPr lang="en-US" sz="2400" i="1" dirty="0"/>
              <a:t> </a:t>
            </a:r>
            <a:r>
              <a:rPr lang="en-US" sz="2400" dirty="0"/>
              <a:t>ln(</a:t>
            </a:r>
            <a:r>
              <a:rPr lang="en-US" sz="2400" dirty="0" err="1"/>
              <a:t>i</a:t>
            </a:r>
            <a:r>
              <a:rPr lang="en-US" sz="2400" dirty="0"/>
              <a:t>) + 0.5772156649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55B462-BA07-5E46-8296-81FABBC69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829" y="1432206"/>
            <a:ext cx="6466114" cy="47668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8B5440-F97E-7C4C-9895-9E550AF65289}"/>
              </a:ext>
            </a:extLst>
          </p:cNvPr>
          <p:cNvSpPr txBox="1"/>
          <p:nvPr/>
        </p:nvSpPr>
        <p:spPr>
          <a:xfrm>
            <a:off x="2251900" y="6138451"/>
            <a:ext cx="237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Credit card data</a:t>
            </a:r>
          </a:p>
        </p:txBody>
      </p:sp>
    </p:spTree>
    <p:extLst>
      <p:ext uri="{BB962C8B-B14F-4D97-AF65-F5344CB8AC3E}">
        <p14:creationId xmlns:p14="http://schemas.microsoft.com/office/powerpoint/2010/main" val="1143009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91A4E-D1F5-8B4C-AFB1-9A0A5C14A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A3011-A87F-F846-A02D-22645AD3F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tiny subsample of all</a:t>
            </a:r>
            <a:br>
              <a:rPr lang="en-US" dirty="0"/>
            </a:br>
            <a:r>
              <a:rPr lang="en-US" dirty="0"/>
              <a:t>X training data, partition</a:t>
            </a:r>
            <a:br>
              <a:rPr lang="en-US" dirty="0"/>
            </a:br>
            <a:r>
              <a:rPr lang="en-US" dirty="0"/>
              <a:t>based upon random Xi</a:t>
            </a:r>
            <a:br>
              <a:rPr lang="en-US" dirty="0"/>
            </a:br>
            <a:r>
              <a:rPr lang="en-US" dirty="0"/>
              <a:t>feature and random split</a:t>
            </a:r>
            <a:br>
              <a:rPr lang="en-US" dirty="0"/>
            </a:br>
            <a:r>
              <a:rPr lang="en-US" dirty="0"/>
              <a:t>point between min(Xi) and</a:t>
            </a:r>
            <a:br>
              <a:rPr lang="en-US" dirty="0"/>
            </a:br>
            <a:r>
              <a:rPr lang="en-US" dirty="0"/>
              <a:t>max(Xi)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18CA07-6955-8F4F-B133-360E0FD59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729" y="365125"/>
            <a:ext cx="6269555" cy="590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89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9026025B-F60A-BA40-B70B-C88196358DB1}" vid="{B56B3E15-7133-F841-A967-F63A8598A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usf</Template>
  <TotalTime>209</TotalTime>
  <Words>206</Words>
  <Application>Microsoft Macintosh PowerPoint</Application>
  <PresentationFormat>Widescreen</PresentationFormat>
  <Paragraphs>36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Anomly detection with isolation forests</vt:lpstr>
      <vt:lpstr>Anomaly detection</vt:lpstr>
      <vt:lpstr>Random-split isolation in 1D</vt:lpstr>
      <vt:lpstr>Random split on feature w/high kurtosis</vt:lpstr>
      <vt:lpstr>Random split isolation in 2D: [X1 X2]</vt:lpstr>
      <vt:lpstr>Works for multimodal data too</vt:lpstr>
      <vt:lpstr>Forest of isolation trees</vt:lpstr>
      <vt:lpstr>Scoring: sigmoid on normalized path length</vt:lpstr>
      <vt:lpstr>Tree construction</vt:lpstr>
      <vt:lpstr>Computing path length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Anomly detection with isolation forests</dc:title>
  <dc:creator>Microsoft Office User</dc:creator>
  <cp:lastModifiedBy>Microsoft Office User</cp:lastModifiedBy>
  <cp:revision>30</cp:revision>
  <cp:lastPrinted>2019-01-31T20:27:55Z</cp:lastPrinted>
  <dcterms:created xsi:type="dcterms:W3CDTF">2019-01-31T17:24:19Z</dcterms:created>
  <dcterms:modified xsi:type="dcterms:W3CDTF">2019-01-31T22:04:08Z</dcterms:modified>
</cp:coreProperties>
</file>